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0" r:id="rId3"/>
    <p:sldId id="261" r:id="rId4"/>
    <p:sldId id="262" r:id="rId5"/>
    <p:sldId id="263" r:id="rId6"/>
    <p:sldId id="264" r:id="rId7"/>
    <p:sldId id="269" r:id="rId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773"/>
    <a:srgbClr val="0E6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 autoAdjust="0"/>
    <p:restoredTop sz="94660" autoAdjust="0"/>
  </p:normalViewPr>
  <p:slideViewPr>
    <p:cSldViewPr>
      <p:cViewPr>
        <p:scale>
          <a:sx n="70" d="100"/>
          <a:sy n="70" d="100"/>
        </p:scale>
        <p:origin x="-792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011773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количество мероприятий</c:v>
                </c:pt>
                <c:pt idx="1">
                  <c:v>контрольных</c:v>
                </c:pt>
                <c:pt idx="2">
                  <c:v>внешних</c:v>
                </c:pt>
                <c:pt idx="3">
                  <c:v>ЭАМ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43</c:v>
                </c:pt>
                <c:pt idx="1">
                  <c:v>10</c:v>
                </c:pt>
                <c:pt idx="2">
                  <c:v>21</c:v>
                </c:pt>
                <c:pt idx="3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00B0F0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количество мероприятий</c:v>
                </c:pt>
                <c:pt idx="1">
                  <c:v>контрольных</c:v>
                </c:pt>
                <c:pt idx="2">
                  <c:v>внешних</c:v>
                </c:pt>
                <c:pt idx="3">
                  <c:v>ЭАМ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30</c:v>
                </c:pt>
                <c:pt idx="1">
                  <c:v>6</c:v>
                </c:pt>
                <c:pt idx="2">
                  <c:v>11</c:v>
                </c:pt>
                <c:pt idx="3">
                  <c:v>13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количество мероприятий</c:v>
                </c:pt>
                <c:pt idx="1">
                  <c:v>контрольных</c:v>
                </c:pt>
                <c:pt idx="2">
                  <c:v>внешних</c:v>
                </c:pt>
                <c:pt idx="3">
                  <c:v>ЭАМ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gapWidth val="18"/>
        <c:overlap val="-19"/>
        <c:axId val="54600064"/>
        <c:axId val="54601600"/>
      </c:barChart>
      <c:catAx>
        <c:axId val="54600064"/>
        <c:scaling>
          <c:orientation val="minMax"/>
        </c:scaling>
        <c:delete val="1"/>
        <c:axPos val="b"/>
        <c:tickLblPos val="none"/>
        <c:crossAx val="54601600"/>
        <c:crosses val="autoZero"/>
        <c:auto val="1"/>
        <c:lblAlgn val="ctr"/>
        <c:lblOffset val="100"/>
      </c:catAx>
      <c:valAx>
        <c:axId val="54601600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54600064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31634891732283593"/>
          <c:y val="1.1473917322834648E-3"/>
          <c:w val="0.36281774934383276"/>
          <c:h val="0.17346998031496103"/>
        </c:manualLayout>
      </c:layout>
      <c:txPr>
        <a:bodyPr/>
        <a:lstStyle/>
        <a:p>
          <a:pPr>
            <a:defRPr sz="26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011773"/>
            </a:solidFill>
          </c:spPr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объем проверенных средств, тыс. руб.</c:v>
                </c:pt>
                <c:pt idx="1">
                  <c:v>финансовые нарушения, тыс. руб.</c:v>
                </c:pt>
                <c:pt idx="2">
                  <c:v>нефинансовые нарушения, тыс. руб.</c:v>
                </c:pt>
              </c:strCache>
            </c:str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263757.3</c:v>
                </c:pt>
                <c:pt idx="1">
                  <c:v>6593.7</c:v>
                </c:pt>
                <c:pt idx="2">
                  <c:v>204005.3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00B0F0"/>
            </a:solidFill>
          </c:spPr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объем проверенных средств, тыс. руб.</c:v>
                </c:pt>
                <c:pt idx="1">
                  <c:v>финансовые нарушения, тыс. руб.</c:v>
                </c:pt>
                <c:pt idx="2">
                  <c:v>нефинансовые нарушения, тыс. руб.</c:v>
                </c:pt>
              </c:strCache>
            </c:str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146420.1</c:v>
                </c:pt>
                <c:pt idx="1">
                  <c:v>13246.6</c:v>
                </c:pt>
                <c:pt idx="2">
                  <c:v>89454.8</c:v>
                </c:pt>
              </c:numCache>
            </c:numRef>
          </c:val>
        </c:ser>
        <c:gapWidth val="44"/>
        <c:overlap val="-16"/>
        <c:axId val="69650304"/>
        <c:axId val="69651840"/>
      </c:barChart>
      <c:catAx>
        <c:axId val="6965030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 b="0" i="1"/>
            </a:pPr>
            <a:endParaRPr lang="ru-RU"/>
          </a:p>
        </c:txPr>
        <c:crossAx val="69651840"/>
        <c:crosses val="autoZero"/>
        <c:auto val="1"/>
        <c:lblAlgn val="ctr"/>
        <c:lblOffset val="100"/>
      </c:catAx>
      <c:valAx>
        <c:axId val="69651840"/>
        <c:scaling>
          <c:orientation val="minMax"/>
        </c:scaling>
        <c:delete val="1"/>
        <c:axPos val="l"/>
        <c:majorGridlines/>
        <c:numFmt formatCode="#,##0.0" sourceLinked="1"/>
        <c:tickLblPos val="none"/>
        <c:crossAx val="696503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4260105019078659"/>
          <c:y val="2.0698947629262016E-2"/>
          <c:w val="0.37719621010026688"/>
          <c:h val="0.17158432219568842"/>
        </c:manualLayout>
      </c:layout>
      <c:txPr>
        <a:bodyPr/>
        <a:lstStyle/>
        <a:p>
          <a:pPr>
            <a:defRPr sz="26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1.6433124945154323E-2"/>
          <c:y val="0.13304676215172054"/>
          <c:w val="0.98356687505484475"/>
          <c:h val="0.8203923568575434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011773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0">
                  <c:v>финансовые нарушеня, тыс. руб.</c:v>
                </c:pt>
                <c:pt idx="1">
                  <c:v>неэффективное, тыс. руб.</c:v>
                </c:pt>
                <c:pt idx="2">
                  <c:v>прочие, тыс. руб.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6593.7</c:v>
                </c:pt>
                <c:pt idx="1">
                  <c:v>4228.3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0070C0"/>
            </a:solidFill>
          </c:spPr>
          <c:dLbls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3"/>
                <c:pt idx="0">
                  <c:v>финансовые нарушеня, тыс. руб.</c:v>
                </c:pt>
                <c:pt idx="1">
                  <c:v>неэффективное, тыс. руб.</c:v>
                </c:pt>
                <c:pt idx="2">
                  <c:v>прочие, тыс. руб.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13246.6</c:v>
                </c:pt>
                <c:pt idx="1">
                  <c:v>8567.9</c:v>
                </c:pt>
                <c:pt idx="2">
                  <c:v>4267.1000000000004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финансовые нарушеня, тыс. руб.</c:v>
                </c:pt>
                <c:pt idx="1">
                  <c:v>неэффективное, тыс. руб.</c:v>
                </c:pt>
                <c:pt idx="2">
                  <c:v>прочие, тыс. руб.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gapWidth val="8"/>
        <c:overlap val="-7"/>
        <c:axId val="94281088"/>
        <c:axId val="94295168"/>
      </c:barChart>
      <c:catAx>
        <c:axId val="94281088"/>
        <c:scaling>
          <c:orientation val="minMax"/>
        </c:scaling>
        <c:delete val="1"/>
        <c:axPos val="b"/>
        <c:tickLblPos val="none"/>
        <c:crossAx val="94295168"/>
        <c:crosses val="autoZero"/>
        <c:auto val="1"/>
        <c:lblAlgn val="ctr"/>
        <c:lblOffset val="100"/>
      </c:catAx>
      <c:valAx>
        <c:axId val="94295168"/>
        <c:scaling>
          <c:orientation val="minMax"/>
        </c:scaling>
        <c:delete val="1"/>
        <c:axPos val="l"/>
        <c:majorGridlines/>
        <c:numFmt formatCode="#,##0.0" sourceLinked="1"/>
        <c:tickLblPos val="none"/>
        <c:crossAx val="94281088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37104971565241041"/>
          <c:y val="6.064720668992904E-2"/>
          <c:w val="0.37570228965070784"/>
          <c:h val="0.18840397124089969"/>
        </c:manualLayout>
      </c:layout>
      <c:txPr>
        <a:bodyPr/>
        <a:lstStyle/>
        <a:p>
          <a:pPr>
            <a:defRPr sz="26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выдано представлений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Лист1!$A$2:$A$6</c:f>
              <c:strCache>
                <c:ptCount val="3"/>
                <c:pt idx="0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34</c:v>
                </c:pt>
                <c:pt idx="2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3"/>
                <c:pt idx="0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исполнено</c:v>
                </c:pt>
              </c:strCache>
            </c:strRef>
          </c:tx>
          <c:spPr>
            <a:solidFill>
              <a:srgbClr val="0070C0"/>
            </a:solidFill>
          </c:spPr>
          <c:dLbls>
            <c:dLbl>
              <c:idx val="0"/>
              <c:layout/>
              <c:showVal val="1"/>
            </c:dLbl>
            <c:dLbl>
              <c:idx val="2"/>
              <c:layout/>
              <c:showVal val="1"/>
            </c:dLbl>
            <c:delete val="1"/>
          </c:dLbls>
          <c:cat>
            <c:strRef>
              <c:f>Лист1!$A$2:$A$6</c:f>
              <c:strCache>
                <c:ptCount val="3"/>
                <c:pt idx="0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17</c:v>
                </c:pt>
                <c:pt idx="2">
                  <c:v>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3"/>
                <c:pt idx="0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на контроле</c:v>
                </c:pt>
              </c:strCache>
            </c:strRef>
          </c:tx>
          <c:spPr>
            <a:solidFill>
              <a:srgbClr val="FF0000"/>
            </a:solidFill>
          </c:spPr>
          <c:dLbls>
            <c:showVal val="1"/>
          </c:dLbls>
          <c:cat>
            <c:strRef>
              <c:f>Лист1!$A$2:$A$6</c:f>
              <c:strCache>
                <c:ptCount val="3"/>
                <c:pt idx="0">
                  <c:v>2017 год</c:v>
                </c:pt>
                <c:pt idx="2">
                  <c:v>2018 год</c:v>
                </c:pt>
              </c:strCache>
            </c:strRef>
          </c:cat>
          <c:val>
            <c:numRef>
              <c:f>Лист1!$F$2:$F$6</c:f>
              <c:numCache>
                <c:formatCode>General</c:formatCode>
                <c:ptCount val="5"/>
                <c:pt idx="0">
                  <c:v>17</c:v>
                </c:pt>
                <c:pt idx="2">
                  <c:v>5</c:v>
                </c:pt>
              </c:numCache>
            </c:numRef>
          </c:val>
        </c:ser>
        <c:gapWidth val="0"/>
        <c:overlap val="40"/>
        <c:axId val="62297216"/>
        <c:axId val="62298752"/>
      </c:barChart>
      <c:catAx>
        <c:axId val="62297216"/>
        <c:scaling>
          <c:orientation val="minMax"/>
        </c:scaling>
        <c:axPos val="b"/>
        <c:tickLblPos val="nextTo"/>
        <c:crossAx val="62298752"/>
        <c:crosses val="autoZero"/>
        <c:auto val="1"/>
        <c:lblAlgn val="ctr"/>
        <c:lblOffset val="100"/>
      </c:catAx>
      <c:valAx>
        <c:axId val="62298752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62297216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24709816386428779"/>
          <c:y val="4.4921024970158492E-2"/>
          <c:w val="0.39714483715546839"/>
          <c:h val="0.3364242738140388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011773"/>
            </a:solidFill>
          </c:spPr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Привлечено должностных лиц</c:v>
                </c:pt>
                <c:pt idx="1">
                  <c:v>к дисциплинарной ответственности</c:v>
                </c:pt>
                <c:pt idx="2">
                  <c:v>к материальной ответственности</c:v>
                </c:pt>
                <c:pt idx="3">
                  <c:v>по КоАП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</c:v>
                </c:pt>
                <c:pt idx="1">
                  <c:v>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Лист1!$A$2:$A$5</c:f>
              <c:strCache>
                <c:ptCount val="4"/>
                <c:pt idx="0">
                  <c:v>Привлечено должностных лиц</c:v>
                </c:pt>
                <c:pt idx="1">
                  <c:v>к дисциплинарной ответственности</c:v>
                </c:pt>
                <c:pt idx="2">
                  <c:v>к материальной ответственности</c:v>
                </c:pt>
                <c:pt idx="3">
                  <c:v>по КоАП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10</c:v>
                </c:pt>
                <c:pt idx="1">
                  <c:v>7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Привлечено должностных лиц</c:v>
                </c:pt>
                <c:pt idx="1">
                  <c:v>к дисциплинарной ответственности</c:v>
                </c:pt>
                <c:pt idx="2">
                  <c:v>к материальной ответственности</c:v>
                </c:pt>
                <c:pt idx="3">
                  <c:v>по КоАП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axId val="62405248"/>
        <c:axId val="62415232"/>
      </c:barChart>
      <c:catAx>
        <c:axId val="6240524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62415232"/>
        <c:crosses val="autoZero"/>
        <c:auto val="1"/>
        <c:lblAlgn val="ctr"/>
        <c:lblOffset val="100"/>
      </c:catAx>
      <c:valAx>
        <c:axId val="62415232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62405248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41866001107208695"/>
          <c:y val="2.3202333399012426E-2"/>
          <c:w val="0.41216554576086284"/>
          <c:h val="0.21046626184462722"/>
        </c:manualLayout>
      </c:layout>
      <c:txPr>
        <a:bodyPr/>
        <a:lstStyle/>
        <a:p>
          <a:pPr>
            <a:defRPr sz="280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3786214"/>
          </a:xfrm>
        </p:spPr>
        <p:txBody>
          <a:bodyPr>
            <a:normAutofit/>
          </a:bodyPr>
          <a:lstStyle/>
          <a:p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026" name="Picture 2" descr="https://im0-tub-ru.yandex.net/i?id=9b734172ef32a132c263b87adda3b098&amp;n=13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 l="15405" t="15625" r="1564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214414" y="571480"/>
            <a:ext cx="6915144" cy="371477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ОТЧЕТ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 о деятельности 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контрольно-счетного органа муниципального образования «Дебесский район» 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</a:b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14414" y="3500438"/>
            <a:ext cx="6915144" cy="100013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9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</a:b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за </a:t>
            </a:r>
            <a:r>
              <a:rPr kumimoji="0" lang="en-US" sz="4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2018</a:t>
            </a: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 год</a:t>
            </a:r>
            <a:endParaRPr kumimoji="0" lang="ru-RU" sz="43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7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3399"/>
                                      </p:to>
                                    </p:animClr>
                                    <p:animClr clrSpc="rgb">
                                      <p:cBhvr>
                                        <p:cTn id="13" dur="250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3399"/>
                                      </p:to>
                                    </p:animClr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0" autoRev="1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3786214"/>
          </a:xfrm>
        </p:spPr>
        <p:txBody>
          <a:bodyPr>
            <a:normAutofit/>
          </a:bodyPr>
          <a:lstStyle/>
          <a:p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026" name="Picture 2" descr="https://im0-tub-ru.yandex.net/i?id=9b734172ef32a132c263b87adda3b098&amp;n=13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 l="15405" t="15625" r="1564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142976" y="-357214"/>
            <a:ext cx="7429552" cy="585791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9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</a:b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28596" y="2357430"/>
            <a:ext cx="4500594" cy="10715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u="sng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u="sng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u="sng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u="sng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ru-RU" b="1" u="sng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контрольных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–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6</a:t>
            </a:r>
          </a:p>
          <a:p>
            <a:pPr lvl="0">
              <a:spcBef>
                <a:spcPct val="0"/>
              </a:spcBef>
              <a:defRPr/>
            </a:pPr>
            <a:r>
              <a:rPr lang="ru-RU" b="1" u="sng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внешних проверок </a:t>
            </a:r>
            <a:r>
              <a:rPr lang="ru-RU" b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–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11</a:t>
            </a:r>
            <a:endParaRPr lang="ru-RU" b="1" dirty="0" smtClean="0"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ru-RU" b="1" u="sng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ЭАМ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–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13</a:t>
            </a:r>
            <a:endParaRPr lang="ru-RU" sz="2000" b="1" dirty="0" smtClean="0">
              <a:solidFill>
                <a:srgbClr val="011773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sz="3600" b="1" dirty="0" smtClean="0"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</a:t>
            </a:r>
            <a:endParaRPr lang="ru-RU" b="1" dirty="0" smtClean="0">
              <a:solidFill>
                <a:srgbClr val="011773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596" y="1214422"/>
            <a:ext cx="4786346" cy="92869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проведено  мероприятий (всего)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30</a:t>
            </a:r>
            <a:endParaRPr lang="ru-RU" sz="1400" b="1" dirty="0" smtClean="0">
              <a:solidFill>
                <a:srgbClr val="011773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57818" y="1214422"/>
            <a:ext cx="3419500" cy="92869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проверено  объектов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17</a:t>
            </a: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357818" y="2428868"/>
            <a:ext cx="3500462" cy="400052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ct val="0"/>
              </a:spcBef>
              <a:defRPr/>
            </a:pPr>
            <a:r>
              <a:rPr lang="ru-RU" sz="2100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1. МО Дебесский район </a:t>
            </a:r>
          </a:p>
          <a:p>
            <a:pPr marL="342900" lvl="0" indent="-342900">
              <a:spcBef>
                <a:spcPct val="0"/>
              </a:spcBef>
              <a:defRPr/>
            </a:pPr>
            <a:r>
              <a:rPr lang="ru-RU" sz="2100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2.-11. МО (поселения)</a:t>
            </a:r>
          </a:p>
          <a:p>
            <a:pPr marL="342900" lvl="0" indent="-342900">
              <a:spcBef>
                <a:spcPct val="0"/>
              </a:spcBef>
              <a:defRPr/>
            </a:pPr>
            <a:r>
              <a:rPr lang="ru-RU" sz="2100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12-13. МУП Теплосети</a:t>
            </a:r>
          </a:p>
          <a:p>
            <a:pPr marL="342900" lvl="0" indent="-342900">
              <a:spcBef>
                <a:spcPct val="0"/>
              </a:spcBef>
              <a:defRPr/>
            </a:pPr>
            <a:r>
              <a:rPr lang="ru-RU" sz="2100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14.Музей</a:t>
            </a:r>
          </a:p>
          <a:p>
            <a:pPr marL="342900" lvl="0" indent="-342900">
              <a:spcBef>
                <a:spcPct val="0"/>
              </a:spcBef>
              <a:defRPr/>
            </a:pPr>
            <a:r>
              <a:rPr lang="ru-RU" sz="2100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15. ДИМЦКиТ</a:t>
            </a:r>
          </a:p>
          <a:p>
            <a:pPr marL="342900" lvl="0" indent="-342900">
              <a:spcBef>
                <a:spcPct val="0"/>
              </a:spcBef>
              <a:defRPr/>
            </a:pPr>
            <a:r>
              <a:rPr lang="ru-RU" sz="2100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16. Администрация МО «Дебесский район»</a:t>
            </a:r>
          </a:p>
          <a:p>
            <a:pPr marL="342900" lvl="0" indent="-342900">
              <a:spcBef>
                <a:spcPct val="0"/>
              </a:spcBef>
              <a:defRPr/>
            </a:pPr>
            <a:r>
              <a:rPr lang="ru-RU" sz="2100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17. Администрация МО «Дебесское»</a:t>
            </a:r>
          </a:p>
        </p:txBody>
      </p:sp>
      <p:sp>
        <p:nvSpPr>
          <p:cNvPr id="17" name="Стрелка вниз 16"/>
          <p:cNvSpPr/>
          <p:nvPr/>
        </p:nvSpPr>
        <p:spPr>
          <a:xfrm>
            <a:off x="8358214" y="2071678"/>
            <a:ext cx="142876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flipH="1">
            <a:off x="714348" y="2071678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" name="Диаграмма 19"/>
          <p:cNvGraphicFramePr/>
          <p:nvPr/>
        </p:nvGraphicFramePr>
        <p:xfrm>
          <a:off x="0" y="3786190"/>
          <a:ext cx="6429420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Скругленный прямоугольник 14"/>
          <p:cNvSpPr/>
          <p:nvPr/>
        </p:nvSpPr>
        <p:spPr>
          <a:xfrm>
            <a:off x="285720" y="285728"/>
            <a:ext cx="8572560" cy="64294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7150" dist="38100" dir="5400000" algn="ctr" rotWithShape="0">
              <a:schemeClr val="accent3">
                <a:shade val="9000"/>
                <a:satMod val="105000"/>
                <a:alpha val="48000"/>
              </a:scheme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Результаты деятельности КСО за 201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8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год</a:t>
            </a: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3786214"/>
          </a:xfrm>
        </p:spPr>
        <p:txBody>
          <a:bodyPr>
            <a:normAutofit/>
          </a:bodyPr>
          <a:lstStyle/>
          <a:p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026" name="Picture 2" descr="https://im0-tub-ru.yandex.net/i?id=9b734172ef32a132c263b87adda3b098&amp;n=13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 l="15405" t="15625" r="1564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142976" y="-357214"/>
            <a:ext cx="7429552" cy="585791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9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</a:b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5720" y="285728"/>
            <a:ext cx="8572560" cy="64294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Результаты деятельности КСО за 201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8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год</a:t>
            </a: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28794" y="1071546"/>
            <a:ext cx="5214974" cy="121444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объем проверенных средств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146 420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,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тыс. руб.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</a:t>
            </a:r>
            <a:r>
              <a:rPr lang="ru-RU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уменьшение на</a:t>
            </a:r>
            <a:r>
              <a:rPr lang="en-US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44</a:t>
            </a:r>
            <a:r>
              <a:rPr lang="ru-RU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,</a:t>
            </a:r>
            <a:r>
              <a:rPr lang="en-US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5%)</a:t>
            </a:r>
            <a:endParaRPr lang="ru-RU" sz="1400" i="1" dirty="0" smtClean="0">
              <a:solidFill>
                <a:srgbClr val="011773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282" y="2357430"/>
            <a:ext cx="4286280" cy="92869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финансовых нарушений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13 246,6 тыс. руб.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</a:t>
            </a:r>
            <a:r>
              <a:rPr lang="ru-RU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увеличение на</a:t>
            </a:r>
            <a:r>
              <a:rPr lang="en-US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100,9</a:t>
            </a:r>
            <a:r>
              <a:rPr lang="en-US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%)</a:t>
            </a:r>
            <a:endParaRPr lang="ru-RU" sz="1400" b="1" dirty="0" smtClean="0"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43438" y="2357430"/>
            <a:ext cx="4214842" cy="92869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нефинансовых нарушений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89 454,8 тыс. руб.</a:t>
            </a:r>
          </a:p>
          <a:p>
            <a:pPr algn="ctr">
              <a:spcBef>
                <a:spcPct val="0"/>
              </a:spcBef>
              <a:defRPr/>
            </a:pPr>
            <a:r>
              <a:rPr lang="en-US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</a:t>
            </a:r>
            <a:r>
              <a:rPr lang="ru-RU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уменьшилось на</a:t>
            </a:r>
            <a:r>
              <a:rPr lang="en-US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56,2</a:t>
            </a:r>
            <a:r>
              <a:rPr lang="en-US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%)</a:t>
            </a:r>
            <a:endParaRPr lang="ru-RU" sz="14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214282" y="3500438"/>
          <a:ext cx="9715568" cy="33575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3786214"/>
          </a:xfrm>
        </p:spPr>
        <p:txBody>
          <a:bodyPr>
            <a:normAutofit/>
          </a:bodyPr>
          <a:lstStyle/>
          <a:p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026" name="Picture 2" descr="https://im0-tub-ru.yandex.net/i?id=9b734172ef32a132c263b87adda3b098&amp;n=13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 l="15405" t="15625" r="1564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142976" y="-357214"/>
            <a:ext cx="7429552" cy="585791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9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</a:b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5720" y="285728"/>
            <a:ext cx="8572560" cy="64294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Результаты деятельности КСО за 201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8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год</a:t>
            </a: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000232" y="1071546"/>
            <a:ext cx="5286412" cy="78581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400" b="1" u="sng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финансовые нарушения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13 246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,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6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тыс. руб.</a:t>
            </a: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0034" y="2000240"/>
            <a:ext cx="4071966" cy="92869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неэффективное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8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979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,5 тыс. руб.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(увеличение на  102,6%)</a:t>
            </a: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072066" y="2000240"/>
            <a:ext cx="3500462" cy="92869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sz="2000" b="1" u="sng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прочие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4 267,1 тыс. руб.</a:t>
            </a:r>
            <a:r>
              <a:rPr lang="ru-RU" sz="28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(увеличение на  100%)</a:t>
            </a:r>
            <a:endParaRPr lang="ru-RU" sz="1400" b="1" dirty="0" smtClean="0"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9" name="Диаграмма 18"/>
          <p:cNvGraphicFramePr/>
          <p:nvPr/>
        </p:nvGraphicFramePr>
        <p:xfrm>
          <a:off x="285720" y="4357694"/>
          <a:ext cx="10787138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Скругленный прямоугольник 16"/>
          <p:cNvSpPr/>
          <p:nvPr/>
        </p:nvSpPr>
        <p:spPr>
          <a:xfrm>
            <a:off x="214282" y="3071810"/>
            <a:ext cx="4500594" cy="10715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endParaRPr lang="ru-RU" sz="1600" b="1" dirty="0" smtClean="0"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sz="1600" b="1" dirty="0" smtClean="0"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7 441</a:t>
            </a:r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,</a:t>
            </a:r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4 </a:t>
            </a:r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тыс. руб.  </a:t>
            </a:r>
            <a:r>
              <a:rPr lang="ru-RU" sz="1600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(82,8%) </a:t>
            </a:r>
            <a:r>
              <a:rPr lang="ru-RU" sz="1600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- ДИМЦКиТ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766,8 тыс. руб.  </a:t>
            </a:r>
            <a:r>
              <a:rPr lang="ru-RU" sz="1600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(8,5%) </a:t>
            </a:r>
            <a:r>
              <a:rPr lang="ru-RU" sz="1600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– МО «Дебесское»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771,3 тыс. руб. </a:t>
            </a:r>
            <a:r>
              <a:rPr lang="ru-RU" sz="1600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(8,7%) </a:t>
            </a:r>
            <a:r>
              <a:rPr lang="ru-RU" sz="1600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– МУП «Теплосети»</a:t>
            </a:r>
          </a:p>
          <a:p>
            <a:pPr lvl="0" algn="ctr">
              <a:spcBef>
                <a:spcPct val="0"/>
              </a:spcBef>
              <a:defRPr/>
            </a:pPr>
            <a:endParaRPr lang="ru-RU" sz="1600" dirty="0" smtClean="0">
              <a:solidFill>
                <a:srgbClr val="011773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1600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</a:t>
            </a:r>
            <a:endParaRPr lang="ru-RU" sz="1600" dirty="0" smtClean="0">
              <a:solidFill>
                <a:srgbClr val="011773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86314" y="3071810"/>
            <a:ext cx="4214842" cy="10715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endParaRPr lang="ru-RU" sz="1600" b="1" dirty="0" smtClean="0"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sz="1600" b="1" dirty="0" smtClean="0">
              <a:solidFill>
                <a:srgbClr val="FF000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3 382,2 тыс. руб.  </a:t>
            </a:r>
            <a:r>
              <a:rPr lang="ru-RU" sz="1600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(79,3%) </a:t>
            </a:r>
            <a:r>
              <a:rPr lang="ru-RU" sz="1600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– ДИМЦКиТ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884,9 тыс. руб.  </a:t>
            </a:r>
            <a:r>
              <a:rPr lang="ru-RU" sz="1600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(20,7%) </a:t>
            </a:r>
            <a:r>
              <a:rPr lang="ru-RU" sz="1600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– Музей</a:t>
            </a:r>
          </a:p>
          <a:p>
            <a:pPr lvl="0" algn="ctr">
              <a:spcBef>
                <a:spcPct val="0"/>
              </a:spcBef>
              <a:defRPr/>
            </a:pPr>
            <a:endParaRPr lang="ru-RU" sz="1600" dirty="0" smtClean="0">
              <a:solidFill>
                <a:srgbClr val="011773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1600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</a:t>
            </a:r>
            <a:endParaRPr lang="ru-RU" sz="1600" dirty="0" smtClean="0">
              <a:solidFill>
                <a:srgbClr val="011773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3786214"/>
          </a:xfrm>
        </p:spPr>
        <p:txBody>
          <a:bodyPr>
            <a:normAutofit/>
          </a:bodyPr>
          <a:lstStyle/>
          <a:p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026" name="Picture 2" descr="https://im0-tub-ru.yandex.net/i?id=9b734172ef32a132c263b87adda3b098&amp;n=13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 l="15405" t="15625" r="1564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142976" y="-357214"/>
            <a:ext cx="7429552" cy="585791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9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</a:b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5720" y="285728"/>
            <a:ext cx="8572560" cy="64294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Результаты деятельности КСО за 2018 год</a:t>
            </a: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500166" y="1071546"/>
            <a:ext cx="6072230" cy="121444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выдано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800" b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представлений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10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1400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(уменьшение на 70,6%)</a:t>
            </a:r>
            <a:endParaRPr lang="ru-RU" sz="1400" i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4282" y="2357430"/>
            <a:ext cx="4857784" cy="121444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u="sng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исполнено </a:t>
            </a:r>
            <a:r>
              <a:rPr lang="ru-RU" sz="1400" u="sng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(50%)</a:t>
            </a:r>
            <a:r>
              <a:rPr lang="ru-RU" sz="1400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17 </a:t>
            </a:r>
            <a:r>
              <a:rPr lang="ru-RU" sz="2400" b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представлений </a:t>
            </a:r>
            <a:r>
              <a:rPr lang="ru-RU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(2017 года)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5 </a:t>
            </a:r>
            <a:r>
              <a:rPr lang="ru-RU" sz="2400" b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представлений </a:t>
            </a:r>
            <a:r>
              <a:rPr lang="ru-RU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(2018 года)</a:t>
            </a:r>
            <a:endParaRPr lang="ru-RU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357818" y="2357430"/>
            <a:ext cx="3571900" cy="10715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800" b="1" u="sng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на контроле </a:t>
            </a:r>
            <a:r>
              <a:rPr lang="ru-RU" sz="1400" u="sng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(50%)</a:t>
            </a:r>
            <a:r>
              <a:rPr lang="ru-RU" sz="1400" u="sng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5 </a:t>
            </a:r>
            <a:r>
              <a:rPr lang="ru-RU" sz="2400" b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представлений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1500166" y="3500438"/>
          <a:ext cx="10429948" cy="3143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50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D0D4D"/>
                                      </p:to>
                                    </p:animClr>
                                    <p:animClr clrSpc="rgb">
                                      <p:cBhvr>
                                        <p:cTn id="12" dur="250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D0D4D"/>
                                      </p:to>
                                    </p:animClr>
                                    <p:set>
                                      <p:cBhvr>
                                        <p:cTn id="13" dur="250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2500" autoRev="1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D0D4D"/>
                                      </p:to>
                                    </p:animClr>
                                    <p:animClr clrSpc="rgb">
                                      <p:cBhvr>
                                        <p:cTn id="29" dur="2500" autoRev="1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D0D4D"/>
                                      </p:to>
                                    </p:animClr>
                                    <p:set>
                                      <p:cBhvr>
                                        <p:cTn id="30" dur="2500" autoRev="1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500" autoRev="1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3786214"/>
          </a:xfrm>
        </p:spPr>
        <p:txBody>
          <a:bodyPr>
            <a:normAutofit/>
          </a:bodyPr>
          <a:lstStyle/>
          <a:p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026" name="Picture 2" descr="https://im0-tub-ru.yandex.net/i?id=9b734172ef32a132c263b87adda3b098&amp;n=13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 l="15405" t="15625" r="1564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142976" y="-357214"/>
            <a:ext cx="7429552" cy="585791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9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</a:b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5720" y="285728"/>
            <a:ext cx="8572560" cy="642942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buFont typeface="Wingdings" pitchFamily="2" charset="2"/>
              <a:buChar char="v"/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Результаты деятельности КСО за 2018 год</a:t>
            </a: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lang="ru-RU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662" y="2643182"/>
            <a:ext cx="7358114" cy="128588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7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b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к дисциплинарной ответственности</a:t>
            </a:r>
            <a:r>
              <a:rPr lang="en-US" b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z="1400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</a:t>
            </a:r>
            <a:r>
              <a:rPr lang="ru-RU" sz="1400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увеличение на 16,7%)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2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b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к материальной ответственности </a:t>
            </a:r>
            <a:r>
              <a:rPr lang="ru-RU" sz="1400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(увеличение на 100%)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</a:t>
            </a:r>
            <a:r>
              <a:rPr lang="ru-RU" b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по ст. 15.15.10 </a:t>
            </a:r>
            <a:r>
              <a:rPr lang="ru-RU" b="1" dirty="0" err="1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КоАП</a:t>
            </a:r>
            <a:r>
              <a:rPr lang="ru-RU" b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РФ </a:t>
            </a:r>
            <a:r>
              <a:rPr lang="ru-RU" i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(решение суда) </a:t>
            </a:r>
            <a:r>
              <a:rPr lang="ru-RU" sz="1400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(увеличение на 100%)</a:t>
            </a:r>
            <a:endParaRPr lang="ru-RU" sz="1400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00100" y="1071546"/>
            <a:ext cx="7143800" cy="14287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u="sng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привлечено должностных лиц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10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(увеличение на 66,7%)</a:t>
            </a:r>
            <a:r>
              <a:rPr lang="ru-RU" b="1" dirty="0" smtClean="0">
                <a:solidFill>
                  <a:srgbClr val="011773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</a:rPr>
              <a:t> </a:t>
            </a: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42844" y="4071942"/>
          <a:ext cx="10001320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D0D4D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D0D4D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3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3786214"/>
          </a:xfrm>
        </p:spPr>
        <p:txBody>
          <a:bodyPr>
            <a:normAutofit/>
          </a:bodyPr>
          <a:lstStyle/>
          <a:p>
            <a:endParaRPr lang="ru-RU" sz="32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026" name="Picture 2" descr="https://im0-tub-ru.yandex.net/i?id=9b734172ef32a132c263b87adda3b098&amp;n=13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 l="15405" t="15625" r="1564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142976" y="-357214"/>
            <a:ext cx="7429552" cy="585791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925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endParaRPr lang="ru-RU" sz="3200" b="1" dirty="0" smtClean="0"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Georgia" pitchFamily="18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</a:b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8596" y="1500174"/>
            <a:ext cx="8358246" cy="171451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Спасибо</a:t>
            </a:r>
            <a:r>
              <a:rPr kumimoji="0" lang="ru-RU" sz="56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6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Georgia" pitchFamily="18" charset="0"/>
                <a:ea typeface="+mj-ea"/>
                <a:cs typeface="+mj-cs"/>
              </a:rPr>
              <a:t>за внимание!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D0D4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EFF"/>
      </a:lt1>
      <a:dk2>
        <a:srgbClr val="464653"/>
      </a:dk2>
      <a:lt2>
        <a:srgbClr val="BFD6DB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685</TotalTime>
  <Words>317</Words>
  <Application>Microsoft Office PowerPoint</Application>
  <PresentationFormat>Экран (4:3)</PresentationFormat>
  <Paragraphs>177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 о деятельности  контрольно-счетного органа муниципального образования «Дебесский район»  за 2017 год</dc:title>
  <cp:lastModifiedBy>lem001</cp:lastModifiedBy>
  <cp:revision>100</cp:revision>
  <dcterms:modified xsi:type="dcterms:W3CDTF">2019-02-13T06:23:02Z</dcterms:modified>
</cp:coreProperties>
</file>